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Barlow SemiCondensed Semi-Bold" charset="1" panose="00000706000000000000"/>
      <p:regular r:id="rId43"/>
    </p:embeddedFont>
    <p:embeddedFont>
      <p:font typeface="Poppins Bold" charset="1" panose="00000800000000000000"/>
      <p:regular r:id="rId44"/>
    </p:embeddedFont>
    <p:embeddedFont>
      <p:font typeface="Barlow SemiCondensed Bold" charset="1" panose="00000806000000000000"/>
      <p:regular r:id="rId45"/>
    </p:embeddedFont>
    <p:embeddedFont>
      <p:font typeface="Barlow SemiCondensed Heavy" charset="1" panose="00000A06000000000000"/>
      <p:regular r:id="rId46"/>
    </p:embeddedFont>
    <p:embeddedFont>
      <p:font typeface="Poppins" charset="1" panose="00000500000000000000"/>
      <p:regular r:id="rId47"/>
    </p:embeddedFont>
    <p:embeddedFont>
      <p:font typeface="Montserrat Bold" charset="1" panose="000008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GOWUFMClo.mp4" Type="http://schemas.openxmlformats.org/officeDocument/2006/relationships/video"/><Relationship Id="rId4" Target="../media/VAGOWUFMClo.mp4" Type="http://schemas.microsoft.com/office/2007/relationships/media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26" r="-24784" b="-90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4288751">
            <a:off x="5974197" y="2639091"/>
            <a:ext cx="9351839" cy="2039065"/>
            <a:chOff x="0" y="0"/>
            <a:chExt cx="2795831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563471" y="-465257"/>
            <a:ext cx="18049165" cy="13536873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4288751">
            <a:off x="6661168" y="2521714"/>
            <a:ext cx="8519102" cy="1857496"/>
            <a:chOff x="0" y="0"/>
            <a:chExt cx="2795831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8569794">
            <a:off x="5814027" y="8886401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56548" y="2021712"/>
            <a:ext cx="860912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4"/>
              </a:lnSpc>
            </a:pPr>
            <a:r>
              <a:rPr lang="en-US" b="true" sz="9370" spc="637">
                <a:solidFill>
                  <a:srgbClr val="000000"/>
                </a:solidFill>
                <a:latin typeface="Barlow SemiCondensed Semi-Bold"/>
                <a:ea typeface="Barlow SemiCondensed Semi-Bold"/>
                <a:cs typeface="Barlow SemiCondensed Semi-Bold"/>
                <a:sym typeface="Barlow SemiCondensed Semi-Bold"/>
              </a:rPr>
              <a:t>MOCK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897937"/>
            <a:ext cx="9280935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GROUP 2    HCM24_CPL_EMB_03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6548" y="3649099"/>
            <a:ext cx="8609127" cy="28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4"/>
              </a:lnSpc>
            </a:pPr>
            <a:r>
              <a:rPr lang="en-US" b="true" sz="9370" spc="637">
                <a:solidFill>
                  <a:srgbClr val="487BA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AUTOMATIC DOOR SYSTEM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189402" y="1688923"/>
            <a:ext cx="6397245" cy="3213818"/>
          </a:xfrm>
          <a:custGeom>
            <a:avLst/>
            <a:gdLst/>
            <a:ahLst/>
            <a:cxnLst/>
            <a:rect r="r" b="b" t="t" l="l"/>
            <a:pathLst>
              <a:path h="3213818" w="6397245">
                <a:moveTo>
                  <a:pt x="0" y="0"/>
                </a:moveTo>
                <a:lnTo>
                  <a:pt x="6397245" y="0"/>
                </a:lnTo>
                <a:lnTo>
                  <a:pt x="6397245" y="3213818"/>
                </a:lnTo>
                <a:lnTo>
                  <a:pt x="0" y="3213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53382" y="2339456"/>
            <a:ext cx="3259676" cy="720370"/>
          </a:xfrm>
          <a:custGeom>
            <a:avLst/>
            <a:gdLst/>
            <a:ahLst/>
            <a:cxnLst/>
            <a:rect r="r" b="b" t="t" l="l"/>
            <a:pathLst>
              <a:path h="720370" w="3259676">
                <a:moveTo>
                  <a:pt x="0" y="0"/>
                </a:moveTo>
                <a:lnTo>
                  <a:pt x="3259676" y="0"/>
                </a:lnTo>
                <a:lnTo>
                  <a:pt x="3259676" y="720370"/>
                </a:lnTo>
                <a:lnTo>
                  <a:pt x="0" y="720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53382" y="5974476"/>
            <a:ext cx="4273727" cy="2439522"/>
          </a:xfrm>
          <a:custGeom>
            <a:avLst/>
            <a:gdLst/>
            <a:ahLst/>
            <a:cxnLst/>
            <a:rect r="r" b="b" t="t" l="l"/>
            <a:pathLst>
              <a:path h="2439522" w="4273727">
                <a:moveTo>
                  <a:pt x="0" y="0"/>
                </a:moveTo>
                <a:lnTo>
                  <a:pt x="4273726" y="0"/>
                </a:lnTo>
                <a:lnTo>
                  <a:pt x="4273726" y="2439522"/>
                </a:lnTo>
                <a:lnTo>
                  <a:pt x="0" y="2439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088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33298" y="3383676"/>
            <a:ext cx="10556104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1"/>
              </a:lnSpc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LCD1602 key features: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I2C Address: Adjustable with a jumper.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Display: Shows 16x2 characters. Adjustable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Communication: Two-wire I2C.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Brightness: Adjustable via potentiometer.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894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 HARDWARE 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6212" y="2278776"/>
            <a:ext cx="774955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4.1 DEVICES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5863" y="5145801"/>
            <a:ext cx="27571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LCD 16x2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5863" y="8705850"/>
            <a:ext cx="27571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PCF8574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53382" y="2339456"/>
            <a:ext cx="3259676" cy="720370"/>
          </a:xfrm>
          <a:custGeom>
            <a:avLst/>
            <a:gdLst/>
            <a:ahLst/>
            <a:cxnLst/>
            <a:rect r="r" b="b" t="t" l="l"/>
            <a:pathLst>
              <a:path h="720370" w="3259676">
                <a:moveTo>
                  <a:pt x="0" y="0"/>
                </a:moveTo>
                <a:lnTo>
                  <a:pt x="3259676" y="0"/>
                </a:lnTo>
                <a:lnTo>
                  <a:pt x="3259676" y="720370"/>
                </a:lnTo>
                <a:lnTo>
                  <a:pt x="0" y="720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50824" y="2842331"/>
            <a:ext cx="5151707" cy="5407039"/>
          </a:xfrm>
          <a:custGeom>
            <a:avLst/>
            <a:gdLst/>
            <a:ahLst/>
            <a:cxnLst/>
            <a:rect r="r" b="b" t="t" l="l"/>
            <a:pathLst>
              <a:path h="5407039" w="5151707">
                <a:moveTo>
                  <a:pt x="0" y="0"/>
                </a:moveTo>
                <a:lnTo>
                  <a:pt x="5151707" y="0"/>
                </a:lnTo>
                <a:lnTo>
                  <a:pt x="5151707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33298" y="3383676"/>
            <a:ext cx="10556104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1"/>
              </a:lnSpc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Buzzer key features: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Rated current: &lt;30mA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Sound Type: Continuous Beep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Resonant Frequency: ~2300 Hz 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Small and neat sealed package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894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 HARDWARE 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76212" y="2278776"/>
            <a:ext cx="774955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4.1 DEVICES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8080" y="8705850"/>
            <a:ext cx="27571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Buzzer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6019707">
            <a:off x="4027622" y="5708586"/>
            <a:ext cx="3846740" cy="11669028"/>
            <a:chOff x="0" y="0"/>
            <a:chExt cx="1070113" cy="324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3246170"/>
            </a:xfrm>
            <a:custGeom>
              <a:avLst/>
              <a:gdLst/>
              <a:ahLst/>
              <a:cxnLst/>
              <a:rect r="r" b="b" t="t" l="l"/>
              <a:pathLst>
                <a:path h="324617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3246170"/>
                  </a:lnTo>
                  <a:lnTo>
                    <a:pt x="0" y="324617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3303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907940">
            <a:off x="-79032" y="7137254"/>
            <a:ext cx="3846740" cy="7822942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00164" y="4742720"/>
            <a:ext cx="3374992" cy="801561"/>
          </a:xfrm>
          <a:custGeom>
            <a:avLst/>
            <a:gdLst/>
            <a:ahLst/>
            <a:cxnLst/>
            <a:rect r="r" b="b" t="t" l="l"/>
            <a:pathLst>
              <a:path h="801561" w="3374992">
                <a:moveTo>
                  <a:pt x="0" y="0"/>
                </a:moveTo>
                <a:lnTo>
                  <a:pt x="3374992" y="0"/>
                </a:lnTo>
                <a:lnTo>
                  <a:pt x="3374992" y="801560"/>
                </a:lnTo>
                <a:lnTo>
                  <a:pt x="0" y="801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29370" y="4875290"/>
            <a:ext cx="2116579" cy="48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7" b="true">
                <a:solidFill>
                  <a:srgbClr val="1B517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S32K144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182659" y="6816454"/>
            <a:ext cx="3374992" cy="801561"/>
          </a:xfrm>
          <a:custGeom>
            <a:avLst/>
            <a:gdLst/>
            <a:ahLst/>
            <a:cxnLst/>
            <a:rect r="r" b="b" t="t" l="l"/>
            <a:pathLst>
              <a:path h="801561" w="3374992">
                <a:moveTo>
                  <a:pt x="0" y="0"/>
                </a:moveTo>
                <a:lnTo>
                  <a:pt x="3374992" y="0"/>
                </a:lnTo>
                <a:lnTo>
                  <a:pt x="3374992" y="801561"/>
                </a:lnTo>
                <a:lnTo>
                  <a:pt x="0" y="801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92241" y="6949025"/>
            <a:ext cx="1955827" cy="48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7" b="true">
                <a:solidFill>
                  <a:srgbClr val="1B517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Buzzer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182659" y="4742720"/>
            <a:ext cx="3374992" cy="801561"/>
            <a:chOff x="0" y="0"/>
            <a:chExt cx="4499989" cy="10687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99989" cy="1068747"/>
            </a:xfrm>
            <a:custGeom>
              <a:avLst/>
              <a:gdLst/>
              <a:ahLst/>
              <a:cxnLst/>
              <a:rect r="r" b="b" t="t" l="l"/>
              <a:pathLst>
                <a:path h="1068747" w="4499989">
                  <a:moveTo>
                    <a:pt x="0" y="0"/>
                  </a:moveTo>
                  <a:lnTo>
                    <a:pt x="4499989" y="0"/>
                  </a:lnTo>
                  <a:lnTo>
                    <a:pt x="4499989" y="1068747"/>
                  </a:lnTo>
                  <a:lnTo>
                    <a:pt x="0" y="106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642700" y="192635"/>
              <a:ext cx="1214590" cy="635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5"/>
                </a:lnSpc>
              </a:pPr>
              <a:r>
                <a:rPr lang="en-US" sz="2897" b="true">
                  <a:solidFill>
                    <a:srgbClr val="1B517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LCD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11375156" y="5143500"/>
            <a:ext cx="180750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806120" y="5929772"/>
            <a:ext cx="3374992" cy="801561"/>
          </a:xfrm>
          <a:custGeom>
            <a:avLst/>
            <a:gdLst/>
            <a:ahLst/>
            <a:cxnLst/>
            <a:rect r="r" b="b" t="t" l="l"/>
            <a:pathLst>
              <a:path h="801561" w="3374992">
                <a:moveTo>
                  <a:pt x="0" y="0"/>
                </a:moveTo>
                <a:lnTo>
                  <a:pt x="3374992" y="0"/>
                </a:lnTo>
                <a:lnTo>
                  <a:pt x="3374992" y="801561"/>
                </a:lnTo>
                <a:lnTo>
                  <a:pt x="0" y="801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39931" y="6062342"/>
            <a:ext cx="1955827" cy="48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7" b="true">
                <a:solidFill>
                  <a:srgbClr val="1B517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Keytap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844338" y="4742720"/>
            <a:ext cx="3374992" cy="801561"/>
          </a:xfrm>
          <a:custGeom>
            <a:avLst/>
            <a:gdLst/>
            <a:ahLst/>
            <a:cxnLst/>
            <a:rect r="r" b="b" t="t" l="l"/>
            <a:pathLst>
              <a:path h="801561" w="3374992">
                <a:moveTo>
                  <a:pt x="0" y="0"/>
                </a:moveTo>
                <a:lnTo>
                  <a:pt x="3374992" y="0"/>
                </a:lnTo>
                <a:lnTo>
                  <a:pt x="3374992" y="801560"/>
                </a:lnTo>
                <a:lnTo>
                  <a:pt x="0" y="801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731214" y="4875290"/>
            <a:ext cx="1373262" cy="48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7" b="true">
                <a:solidFill>
                  <a:srgbClr val="1B517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AS608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000164" y="6816454"/>
            <a:ext cx="3374992" cy="801561"/>
          </a:xfrm>
          <a:custGeom>
            <a:avLst/>
            <a:gdLst/>
            <a:ahLst/>
            <a:cxnLst/>
            <a:rect r="r" b="b" t="t" l="l"/>
            <a:pathLst>
              <a:path h="801561" w="3374992">
                <a:moveTo>
                  <a:pt x="0" y="0"/>
                </a:moveTo>
                <a:lnTo>
                  <a:pt x="3374992" y="0"/>
                </a:lnTo>
                <a:lnTo>
                  <a:pt x="3374992" y="801561"/>
                </a:lnTo>
                <a:lnTo>
                  <a:pt x="0" y="801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709746" y="6989830"/>
            <a:ext cx="1955827" cy="48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7" b="true">
                <a:solidFill>
                  <a:srgbClr val="1B517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ESP32</a:t>
            </a:r>
          </a:p>
        </p:txBody>
      </p:sp>
      <p:sp>
        <p:nvSpPr>
          <p:cNvPr name="AutoShape 22" id="22"/>
          <p:cNvSpPr/>
          <p:nvPr/>
        </p:nvSpPr>
        <p:spPr>
          <a:xfrm flipH="true">
            <a:off x="9687660" y="5544280"/>
            <a:ext cx="0" cy="12721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1375156" y="7217235"/>
            <a:ext cx="180750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5219330" y="5143500"/>
            <a:ext cx="278083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V="true">
            <a:off x="5181112" y="5143500"/>
            <a:ext cx="2819052" cy="11870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11226832" y="4536152"/>
            <a:ext cx="1955827" cy="48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7" b="true">
                <a:solidFill>
                  <a:srgbClr val="1B517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I2C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68086" y="4614863"/>
            <a:ext cx="1955827" cy="48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7" b="true">
                <a:solidFill>
                  <a:srgbClr val="1B517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UART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8301" y="1085276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 HARDWARE 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69995" y="2552126"/>
            <a:ext cx="609685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4.2 DIAGRAM CONNECTION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08904">
            <a:off x="14559345" y="-7866239"/>
            <a:ext cx="3949924" cy="17171291"/>
            <a:chOff x="0" y="0"/>
            <a:chExt cx="1040309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521197">
            <a:off x="16540986" y="-2105097"/>
            <a:ext cx="4063084" cy="17171291"/>
            <a:chOff x="0" y="0"/>
            <a:chExt cx="1070113" cy="4522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80168" y="3561408"/>
            <a:ext cx="12551931" cy="4954709"/>
          </a:xfrm>
          <a:custGeom>
            <a:avLst/>
            <a:gdLst/>
            <a:ahLst/>
            <a:cxnLst/>
            <a:rect r="r" b="b" t="t" l="l"/>
            <a:pathLst>
              <a:path h="4954709" w="12551931">
                <a:moveTo>
                  <a:pt x="0" y="0"/>
                </a:moveTo>
                <a:lnTo>
                  <a:pt x="12551930" y="0"/>
                </a:lnTo>
                <a:lnTo>
                  <a:pt x="12551930" y="4954710"/>
                </a:lnTo>
                <a:lnTo>
                  <a:pt x="0" y="4954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 HARDWARE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69995" y="2552126"/>
            <a:ext cx="609685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4.3 SCHEMATIC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85132" y="3059826"/>
            <a:ext cx="11917736" cy="6493111"/>
          </a:xfrm>
          <a:custGeom>
            <a:avLst/>
            <a:gdLst/>
            <a:ahLst/>
            <a:cxnLst/>
            <a:rect r="r" b="b" t="t" l="l"/>
            <a:pathLst>
              <a:path h="6493111" w="11917736">
                <a:moveTo>
                  <a:pt x="0" y="0"/>
                </a:moveTo>
                <a:lnTo>
                  <a:pt x="11917736" y="0"/>
                </a:lnTo>
                <a:lnTo>
                  <a:pt x="11917736" y="6493112"/>
                </a:lnTo>
                <a:lnTo>
                  <a:pt x="0" y="6493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6212" y="2278776"/>
            <a:ext cx="883761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5.1. Software architecture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01534" y="9694612"/>
            <a:ext cx="48849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Block Diagram Architecture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76212" y="2278776"/>
            <a:ext cx="883761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5.1. Software architecture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4152" y="3524250"/>
            <a:ext cx="6454044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PORT BLOCK FUNTIONS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Config input muxing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Config Pull up/ pull down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Config interrupt signal type</a:t>
            </a:r>
          </a:p>
          <a:p>
            <a:pPr algn="just">
              <a:lnSpc>
                <a:spcPts val="315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931582" y="3524250"/>
            <a:ext cx="6451069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GPIO BLOCK FUNTIONS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Digital Input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Digital Output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Configuration and Control</a:t>
            </a:r>
          </a:p>
          <a:p>
            <a:pPr algn="just">
              <a:lnSpc>
                <a:spcPts val="315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65419" y="6896100"/>
            <a:ext cx="6665383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NVIC BLOCK FUNTIONS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Interrupt Handling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Priority Management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Interrupt Vector Table Management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Enabling/Disabling Interrupts</a:t>
            </a:r>
          </a:p>
          <a:p>
            <a:pPr algn="just">
              <a:lnSpc>
                <a:spcPts val="315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931582" y="6896100"/>
            <a:ext cx="6665383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PCC BLOCK FUNTIONS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Peripheral Clock Enabling/Disabling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Clock Source Selection</a:t>
            </a:r>
          </a:p>
          <a:p>
            <a:pPr algn="just">
              <a:lnSpc>
                <a:spcPts val="3155"/>
              </a:lnSpc>
            </a:pPr>
          </a:p>
          <a:p>
            <a:pPr algn="just">
              <a:lnSpc>
                <a:spcPts val="3155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76212" y="2278776"/>
            <a:ext cx="883761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5.1. Software architecture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4511" y="3482538"/>
            <a:ext cx="5824614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5. UART BLOCK FUNTIONS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Serial Data Transmission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Serial Data Reception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Baud Rate Configuration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Framing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Detection</a:t>
            </a:r>
          </a:p>
          <a:p>
            <a:pPr algn="just">
              <a:lnSpc>
                <a:spcPts val="315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168767" y="3368238"/>
            <a:ext cx="645106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6. CLOCK BLOCK FUNTIONS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Frequency Control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Clock running source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21653" y="3368238"/>
            <a:ext cx="5478416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7. I2C BLOCK FUNTIONS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Serial Data Communication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Addressing of Devices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Acknowledgment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 Arbitration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detection</a:t>
            </a:r>
          </a:p>
          <a:p>
            <a:pPr algn="just">
              <a:lnSpc>
                <a:spcPts val="315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514511" y="6724650"/>
            <a:ext cx="666538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8. RTC BLOCK FUNTIONS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Timekeeping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Periodic Interrupts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68767" y="6724650"/>
            <a:ext cx="6665383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9. SYSTICK BLOCK FUNTIONS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Periodic Interrupt Generation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System Tick Counting</a:t>
            </a:r>
          </a:p>
          <a:p>
            <a:pPr algn="just" marL="567652" indent="-283826" lvl="1">
              <a:lnSpc>
                <a:spcPts val="3155"/>
              </a:lnSpc>
              <a:buFont typeface="Arial"/>
              <a:buChar char="•"/>
            </a:pPr>
            <a:r>
              <a:rPr lang="en-US" sz="26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 Delay Management</a:t>
            </a:r>
          </a:p>
          <a:p>
            <a:pPr algn="just">
              <a:lnSpc>
                <a:spcPts val="3155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08904">
            <a:off x="14559345" y="-7866239"/>
            <a:ext cx="3949924" cy="17171291"/>
            <a:chOff x="0" y="0"/>
            <a:chExt cx="1040309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521197">
            <a:off x="16540986" y="-2105097"/>
            <a:ext cx="4063084" cy="17171291"/>
            <a:chOff x="0" y="0"/>
            <a:chExt cx="1070113" cy="4522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936465" y="3230818"/>
            <a:ext cx="10123829" cy="6027482"/>
          </a:xfrm>
          <a:custGeom>
            <a:avLst/>
            <a:gdLst/>
            <a:ahLst/>
            <a:cxnLst/>
            <a:rect r="r" b="b" t="t" l="l"/>
            <a:pathLst>
              <a:path h="6027482" w="10123829">
                <a:moveTo>
                  <a:pt x="0" y="0"/>
                </a:moveTo>
                <a:lnTo>
                  <a:pt x="10123829" y="0"/>
                </a:lnTo>
                <a:lnTo>
                  <a:pt x="10123829" y="6027482"/>
                </a:lnTo>
                <a:lnTo>
                  <a:pt x="0" y="602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5138" y="1924050"/>
            <a:ext cx="883761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5.1. Software architecture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29084" y="9239250"/>
            <a:ext cx="48849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STATE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4322" y="3231276"/>
            <a:ext cx="15624978" cy="7055724"/>
          </a:xfrm>
          <a:custGeom>
            <a:avLst/>
            <a:gdLst/>
            <a:ahLst/>
            <a:cxnLst/>
            <a:rect r="r" b="b" t="t" l="l"/>
            <a:pathLst>
              <a:path h="7055724" w="15624978">
                <a:moveTo>
                  <a:pt x="0" y="0"/>
                </a:moveTo>
                <a:lnTo>
                  <a:pt x="15624978" y="0"/>
                </a:lnTo>
                <a:lnTo>
                  <a:pt x="15624978" y="7055724"/>
                </a:lnTo>
                <a:lnTo>
                  <a:pt x="0" y="705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6212" y="2278776"/>
            <a:ext cx="883761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5.1. Software architecture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40905" y="1724025"/>
            <a:ext cx="48849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Search mode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84124" y="3212226"/>
            <a:ext cx="13583566" cy="7074774"/>
          </a:xfrm>
          <a:custGeom>
            <a:avLst/>
            <a:gdLst/>
            <a:ahLst/>
            <a:cxnLst/>
            <a:rect r="r" b="b" t="t" l="l"/>
            <a:pathLst>
              <a:path h="7074774" w="13583566">
                <a:moveTo>
                  <a:pt x="0" y="0"/>
                </a:moveTo>
                <a:lnTo>
                  <a:pt x="13583566" y="0"/>
                </a:lnTo>
                <a:lnTo>
                  <a:pt x="13583566" y="7074774"/>
                </a:lnTo>
                <a:lnTo>
                  <a:pt x="0" y="7074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6212" y="2278776"/>
            <a:ext cx="883761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5.1. Software architecture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40905" y="1724025"/>
            <a:ext cx="48849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Add fingerprint mode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24142" y="1485900"/>
            <a:ext cx="4756974" cy="6929710"/>
          </a:xfrm>
          <a:custGeom>
            <a:avLst/>
            <a:gdLst/>
            <a:ahLst/>
            <a:cxnLst/>
            <a:rect r="r" b="b" t="t" l="l"/>
            <a:pathLst>
              <a:path h="6929710" w="4756974">
                <a:moveTo>
                  <a:pt x="0" y="0"/>
                </a:moveTo>
                <a:lnTo>
                  <a:pt x="4756975" y="0"/>
                </a:lnTo>
                <a:lnTo>
                  <a:pt x="4756975" y="6929710"/>
                </a:lnTo>
                <a:lnTo>
                  <a:pt x="0" y="692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906790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1. OVERVIEW 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6664" y="3361958"/>
            <a:ext cx="11643170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Fingerprint-Based Door Lock/Unlock System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a new user.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Reset the system (clear all users).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Scan and determine valid/invalid fingerprints.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Include</a:t>
            </a: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a real-time clock.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rovides a sound warning.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09834" y="8659495"/>
            <a:ext cx="4947482" cy="110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 of a Fingerprint Door Lock System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24613" y="3668918"/>
            <a:ext cx="15528296" cy="4364710"/>
          </a:xfrm>
          <a:custGeom>
            <a:avLst/>
            <a:gdLst/>
            <a:ahLst/>
            <a:cxnLst/>
            <a:rect r="r" b="b" t="t" l="l"/>
            <a:pathLst>
              <a:path h="4364710" w="15528296">
                <a:moveTo>
                  <a:pt x="0" y="0"/>
                </a:moveTo>
                <a:lnTo>
                  <a:pt x="15528297" y="0"/>
                </a:lnTo>
                <a:lnTo>
                  <a:pt x="15528297" y="4364711"/>
                </a:lnTo>
                <a:lnTo>
                  <a:pt x="0" y="4364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6212" y="2278776"/>
            <a:ext cx="883761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5.1. Software architecture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40905" y="1724025"/>
            <a:ext cx="48849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5"/>
              </a:lnSpc>
            </a:pPr>
            <a:r>
              <a:rPr lang="en-US" sz="262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name mode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60996" y="3412251"/>
            <a:ext cx="3014160" cy="5346167"/>
          </a:xfrm>
          <a:custGeom>
            <a:avLst/>
            <a:gdLst/>
            <a:ahLst/>
            <a:cxnLst/>
            <a:rect r="r" b="b" t="t" l="l"/>
            <a:pathLst>
              <a:path h="5346167" w="3014160">
                <a:moveTo>
                  <a:pt x="0" y="0"/>
                </a:moveTo>
                <a:lnTo>
                  <a:pt x="3014160" y="0"/>
                </a:lnTo>
                <a:lnTo>
                  <a:pt x="3014160" y="5346167"/>
                </a:lnTo>
                <a:lnTo>
                  <a:pt x="0" y="534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03479" y="3642731"/>
            <a:ext cx="13323647" cy="459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2"/>
              </a:lnSpc>
            </a:pPr>
            <a:r>
              <a:rPr lang="en-US" sz="18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I2C API: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init_LPI2C0(void);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bus_busy(void);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generate_start_ACK(unsigned char address);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transmit_data(unsigned char data);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generate_stop(void);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LPI2C0_write(unsigned char s_w_address, unsigned char s_reg_address, unsigned char byte);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LPI2C0_read(unsigned char s_w_address, unsigned char s_reg_address);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lcd_send_cmd (char cmd);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lcd_send_data (char data);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lcd_clear (void) 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lcd_clear_rtc (void) 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lcd_init (void);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lcd_send_string (char *str);</a:t>
            </a:r>
          </a:p>
          <a:p>
            <a:pPr algn="just">
              <a:lnSpc>
                <a:spcPts val="2252"/>
              </a:lnSpc>
            </a:pPr>
            <a:r>
              <a:rPr lang="en-US" sz="18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lcd_put_cur(unsigned char row, unsigned char col);</a:t>
            </a:r>
          </a:p>
          <a:p>
            <a:pPr algn="just">
              <a:lnSpc>
                <a:spcPts val="225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6212" y="2278776"/>
            <a:ext cx="690879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5.2. Software uint design 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48443" y="3708628"/>
            <a:ext cx="14003771" cy="578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91"/>
              </a:lnSpc>
            </a:pPr>
            <a:r>
              <a:rPr lang="en-US" sz="190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LPUART API: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LPUART_init_clock(volatile unsigned int* PCC_LPUARTx);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LPUART_config_baud9600(LPUART_t* LPUARTx);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LPUART_config_baud57600(LPUART_t* LPUARTx);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LPUART_send_byte(LPUART_t* LPUARTx, unsigned char send);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LPUART_send_string(LPUART_t* LPUARTx, unsigned char data_string[]);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sendFPHeader(LPUART_t* LPUARTx);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sendFPGetImage(LPUART_t* LPUARTx, unsigned char ack[], unsigned int current_core_clock);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sendFPCreateCharFile1(LPUART_t* LPUARTx, unsigned char ack[], unsigned int current_core_clock);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sendFPCreateCharFile2(LPUART_t* LPUARTx, unsigned char ack[], unsigned int current_core_clock);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sendFPCreateTemplate(LPUART_t* LPUARTx, unsigned char ack[], unsigned int current_core_clock);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sendFPDeleteAllFinger(LPUART_t* LPUARTx, unsigned char ack[], unsigned int current_core_clock);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sendFPSearchFinger(LPUART_t* LPUARTx, unsigned char ack[], unsigned int current_core_clock);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SendStoreFinger(unsigned char IDStore, LPUART_t* LPUARTx, unsigned char ack[], unsigned int current_core_clock);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SendDeleteFinger(unsigned short int IDDelete, LPUART_t* LPUARTx, unsigned char ack[], unsigned int current_core_clock);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DeleteAllFinger(LPUART_t* LPUARTx, unsigned int core_clock);</a:t>
            </a:r>
          </a:p>
          <a:p>
            <a:pPr algn="just">
              <a:lnSpc>
                <a:spcPts val="2291"/>
              </a:lnSpc>
            </a:pPr>
            <a:r>
              <a:rPr lang="en-US" sz="1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check_response_fingerprint(unsigned char response) ;</a:t>
            </a:r>
          </a:p>
          <a:p>
            <a:pPr algn="just">
              <a:lnSpc>
                <a:spcPts val="229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3824501"/>
            <a:ext cx="3648443" cy="5327373"/>
          </a:xfrm>
          <a:custGeom>
            <a:avLst/>
            <a:gdLst/>
            <a:ahLst/>
            <a:cxnLst/>
            <a:rect r="r" b="b" t="t" l="l"/>
            <a:pathLst>
              <a:path h="5327373" w="3648443">
                <a:moveTo>
                  <a:pt x="0" y="0"/>
                </a:moveTo>
                <a:lnTo>
                  <a:pt x="3648443" y="0"/>
                </a:lnTo>
                <a:lnTo>
                  <a:pt x="3648443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6212" y="2278776"/>
            <a:ext cx="690879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5.2. Software uint design 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28443" y="3503217"/>
            <a:ext cx="1200432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8"/>
              </a:lnSpc>
            </a:pPr>
            <a:r>
              <a:rPr lang="en-US" sz="22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PORT API:</a:t>
            </a:r>
          </a:p>
          <a:p>
            <a:pPr algn="l">
              <a:lnSpc>
                <a:spcPts val="2758"/>
              </a:lnSpc>
            </a:pPr>
            <a:r>
              <a:rPr lang="en-US" sz="22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Port_Init(Port_Type *pPORTx, unsigned char PinNumber, Port_Mode_t Mode);</a:t>
            </a:r>
          </a:p>
          <a:p>
            <a:pPr algn="l">
              <a:lnSpc>
                <a:spcPts val="239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49711" y="3059826"/>
            <a:ext cx="3328443" cy="5305737"/>
          </a:xfrm>
          <a:custGeom>
            <a:avLst/>
            <a:gdLst/>
            <a:ahLst/>
            <a:cxnLst/>
            <a:rect r="r" b="b" t="t" l="l"/>
            <a:pathLst>
              <a:path h="5305737" w="3328443">
                <a:moveTo>
                  <a:pt x="0" y="0"/>
                </a:moveTo>
                <a:lnTo>
                  <a:pt x="3328444" y="0"/>
                </a:lnTo>
                <a:lnTo>
                  <a:pt x="3328444" y="5305737"/>
                </a:lnTo>
                <a:lnTo>
                  <a:pt x="0" y="5305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6212" y="2278776"/>
            <a:ext cx="690879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5.2. Software uint design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28443" y="5114925"/>
            <a:ext cx="9859948" cy="372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0"/>
              </a:lnSpc>
            </a:pPr>
            <a:r>
              <a:rPr lang="en-US" sz="244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NVIC API:</a:t>
            </a:r>
          </a:p>
          <a:p>
            <a:pPr algn="just">
              <a:lnSpc>
                <a:spcPts val="2930"/>
              </a:lnSpc>
            </a:pPr>
            <a:r>
              <a:rPr lang="en-US" sz="244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NVIC_EnableIRQ(unsigned int IRQn);</a:t>
            </a:r>
          </a:p>
          <a:p>
            <a:pPr algn="just">
              <a:lnSpc>
                <a:spcPts val="2930"/>
              </a:lnSpc>
            </a:pPr>
            <a:r>
              <a:rPr lang="en-US" sz="244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NVIC_DisableIRQ(unsigned int IRQn);</a:t>
            </a:r>
          </a:p>
          <a:p>
            <a:pPr algn="just">
              <a:lnSpc>
                <a:spcPts val="2930"/>
              </a:lnSpc>
            </a:pPr>
            <a:r>
              <a:rPr lang="en-US" sz="244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NVIC_SetPendingIRQ(unsigned int IRQn);</a:t>
            </a:r>
          </a:p>
          <a:p>
            <a:pPr algn="just">
              <a:lnSpc>
                <a:spcPts val="2930"/>
              </a:lnSpc>
            </a:pPr>
            <a:r>
              <a:rPr lang="en-US" sz="244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NVIC_ClearPendingIRQ(unsigned int IRQn);</a:t>
            </a:r>
          </a:p>
          <a:p>
            <a:pPr algn="just">
              <a:lnSpc>
                <a:spcPts val="2930"/>
              </a:lnSpc>
            </a:pPr>
            <a:r>
              <a:rPr lang="en-US" sz="244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int NVIC_GetActive(unsigned int IRQn);</a:t>
            </a:r>
          </a:p>
          <a:p>
            <a:pPr algn="just">
              <a:lnSpc>
                <a:spcPts val="2930"/>
              </a:lnSpc>
            </a:pPr>
            <a:r>
              <a:rPr lang="en-US" sz="244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NVIC_SetPriority(unsigned int IRQn, unsigned int priority);</a:t>
            </a:r>
          </a:p>
          <a:p>
            <a:pPr algn="just">
              <a:lnSpc>
                <a:spcPts val="2930"/>
              </a:lnSpc>
            </a:pPr>
            <a:r>
              <a:rPr lang="en-US" sz="244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int NVIC_GetPriority(unsigned int IRQn);</a:t>
            </a:r>
          </a:p>
          <a:p>
            <a:pPr algn="just">
              <a:lnSpc>
                <a:spcPts val="2930"/>
              </a:lnSpc>
            </a:pPr>
            <a:r>
              <a:rPr lang="en-US" sz="244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NVIC_TriggerIRQ(unsigned int IRQn);</a:t>
            </a:r>
          </a:p>
          <a:p>
            <a:pPr algn="just">
              <a:lnSpc>
                <a:spcPts val="293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826324" y="4633767"/>
            <a:ext cx="3432976" cy="5354183"/>
          </a:xfrm>
          <a:custGeom>
            <a:avLst/>
            <a:gdLst/>
            <a:ahLst/>
            <a:cxnLst/>
            <a:rect r="r" b="b" t="t" l="l"/>
            <a:pathLst>
              <a:path h="5354183" w="3432976">
                <a:moveTo>
                  <a:pt x="0" y="0"/>
                </a:moveTo>
                <a:lnTo>
                  <a:pt x="3432976" y="0"/>
                </a:lnTo>
                <a:lnTo>
                  <a:pt x="3432976" y="5354183"/>
                </a:lnTo>
                <a:lnTo>
                  <a:pt x="0" y="53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83586" y="3699103"/>
            <a:ext cx="14003771" cy="28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31"/>
              </a:lnSpc>
            </a:pPr>
            <a:r>
              <a:rPr lang="en-US" sz="210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PCC API: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PCC_EnableClock(volatile unsigned int *pccRegister);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PCC_DisableClock(volatile unsigned int *pccRegister);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PCC_SetClockSource(volatile unsigned int *pccRegister, unsigned int clockSource);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PCC_SetClockFraction(volatile unsigned int *pccRegister, unsigned int clockFraction);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PCC_SelectClockDivider(volatile unsigned int *pccRegister, unsigned int clockDivider);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int PCC_GetClockStatus(volatile unsigned int *pccRegister);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int PCC_IsPeripheralPresent(volatile unsigned int *pccRegister);</a:t>
            </a:r>
          </a:p>
          <a:p>
            <a:pPr algn="just">
              <a:lnSpc>
                <a:spcPts val="253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3718153"/>
            <a:ext cx="3270074" cy="5313870"/>
          </a:xfrm>
          <a:custGeom>
            <a:avLst/>
            <a:gdLst/>
            <a:ahLst/>
            <a:cxnLst/>
            <a:rect r="r" b="b" t="t" l="l"/>
            <a:pathLst>
              <a:path h="5313870" w="3270074">
                <a:moveTo>
                  <a:pt x="0" y="0"/>
                </a:moveTo>
                <a:lnTo>
                  <a:pt x="3270074" y="0"/>
                </a:lnTo>
                <a:lnTo>
                  <a:pt x="3270074" y="5313870"/>
                </a:lnTo>
                <a:lnTo>
                  <a:pt x="0" y="5313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6212" y="2278776"/>
            <a:ext cx="690879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5.2. Software uint design 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50615" y="3799969"/>
            <a:ext cx="14003771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31"/>
              </a:lnSpc>
            </a:pPr>
            <a:r>
              <a:rPr lang="en-US" sz="210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GPIO API: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Gpio_Init(const Gpio_ConfigType* ConfigPtr);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GPIO_WriteToOutputPin(GPIO_Type *pGPIOx, unsigned char PinNumber, unsigned char value);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GPIO_SetOutputPin(GPIO_Type *pGPIOx, unsigned char PinNumber);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GPIO_ResetOutputPin(GPIO_Type *pGPIOx, unsigned char PinNumber);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GPIO_ToggleOutputPin(GPIO_Type *pGPIOx, unsigned char PinNumber);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unsigned char GPIO_ReadFromInputPin(GPIO_Type *pGPIOx, unsigned char PinNumber);</a:t>
            </a:r>
          </a:p>
          <a:p>
            <a:pPr algn="just">
              <a:lnSpc>
                <a:spcPts val="253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3819019"/>
            <a:ext cx="3172000" cy="5286667"/>
          </a:xfrm>
          <a:custGeom>
            <a:avLst/>
            <a:gdLst/>
            <a:ahLst/>
            <a:cxnLst/>
            <a:rect r="r" b="b" t="t" l="l"/>
            <a:pathLst>
              <a:path h="5286667" w="3172000">
                <a:moveTo>
                  <a:pt x="0" y="0"/>
                </a:moveTo>
                <a:lnTo>
                  <a:pt x="3172000" y="0"/>
                </a:lnTo>
                <a:lnTo>
                  <a:pt x="3172000" y="5286667"/>
                </a:lnTo>
                <a:lnTo>
                  <a:pt x="0" y="528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6212" y="2278776"/>
            <a:ext cx="690879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5.2. Software uint design 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55529" y="3699103"/>
            <a:ext cx="8267205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31"/>
              </a:lnSpc>
            </a:pPr>
            <a:r>
              <a:rPr lang="en-US" sz="210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CLOCK API: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set_system_clock_source(unsigned int source);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SOSC_init_8MHz(void);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SPLL_init_160MHz(void);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NormalRUNmode_80MHz (void);</a:t>
            </a:r>
          </a:p>
          <a:p>
            <a:pPr algn="just">
              <a:lnSpc>
                <a:spcPts val="253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3718153"/>
            <a:ext cx="3106570" cy="5313870"/>
          </a:xfrm>
          <a:custGeom>
            <a:avLst/>
            <a:gdLst/>
            <a:ahLst/>
            <a:cxnLst/>
            <a:rect r="r" b="b" t="t" l="l"/>
            <a:pathLst>
              <a:path h="5313870" w="3106570">
                <a:moveTo>
                  <a:pt x="0" y="0"/>
                </a:moveTo>
                <a:lnTo>
                  <a:pt x="3106570" y="0"/>
                </a:lnTo>
                <a:lnTo>
                  <a:pt x="3106570" y="5313870"/>
                </a:lnTo>
                <a:lnTo>
                  <a:pt x="0" y="5313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6212" y="2278776"/>
            <a:ext cx="690879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5.2. Software uint design 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471150" y="3718153"/>
            <a:ext cx="3294887" cy="5311161"/>
          </a:xfrm>
          <a:custGeom>
            <a:avLst/>
            <a:gdLst/>
            <a:ahLst/>
            <a:cxnLst/>
            <a:rect r="r" b="b" t="t" l="l"/>
            <a:pathLst>
              <a:path h="5311161" w="3294887">
                <a:moveTo>
                  <a:pt x="0" y="0"/>
                </a:moveTo>
                <a:lnTo>
                  <a:pt x="3294887" y="0"/>
                </a:lnTo>
                <a:lnTo>
                  <a:pt x="3294887" y="5311161"/>
                </a:lnTo>
                <a:lnTo>
                  <a:pt x="0" y="5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55529" y="6354684"/>
            <a:ext cx="11822211" cy="68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9"/>
              </a:lnSpc>
            </a:pPr>
            <a:r>
              <a:rPr lang="en-US" sz="224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RTC API:</a:t>
            </a:r>
          </a:p>
          <a:p>
            <a:pPr algn="just">
              <a:lnSpc>
                <a:spcPts val="2699"/>
              </a:lnSpc>
            </a:pPr>
            <a:r>
              <a:rPr lang="en-US" sz="22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RTC_init(void);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14511" y="3412251"/>
            <a:ext cx="3047673" cy="5300301"/>
          </a:xfrm>
          <a:custGeom>
            <a:avLst/>
            <a:gdLst/>
            <a:ahLst/>
            <a:cxnLst/>
            <a:rect r="r" b="b" t="t" l="l"/>
            <a:pathLst>
              <a:path h="5300301" w="3047673">
                <a:moveTo>
                  <a:pt x="0" y="0"/>
                </a:moveTo>
                <a:lnTo>
                  <a:pt x="3047673" y="0"/>
                </a:lnTo>
                <a:lnTo>
                  <a:pt x="3047673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03479" y="4490415"/>
            <a:ext cx="14003771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31"/>
              </a:lnSpc>
            </a:pPr>
            <a:r>
              <a:rPr lang="en-US" sz="210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SYSTICK API: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SysTick_Enable();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SysTick_Init(systick_config_t config);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SysTick_Disable();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delay(unsigned int ms, unsigned int core_clock);</a:t>
            </a:r>
          </a:p>
          <a:p>
            <a:pPr algn="just">
              <a:lnSpc>
                <a:spcPts val="2531"/>
              </a:lnSpc>
            </a:pPr>
            <a:r>
              <a:rPr lang="en-US" sz="2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SysTick_SetReload(unsigned int reload);</a:t>
            </a:r>
          </a:p>
          <a:p>
            <a:pPr algn="just">
              <a:lnSpc>
                <a:spcPts val="253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65419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 SOFTWARE 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6212" y="2278776"/>
            <a:ext cx="690879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5.2. Software uint design 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2127921"/>
            <a:ext cx="18288000" cy="5898949"/>
          </a:xfrm>
          <a:custGeom>
            <a:avLst/>
            <a:gdLst/>
            <a:ahLst/>
            <a:cxnLst/>
            <a:rect r="r" b="b" t="t" l="l"/>
            <a:pathLst>
              <a:path h="5898949" w="18288000">
                <a:moveTo>
                  <a:pt x="0" y="0"/>
                </a:moveTo>
                <a:lnTo>
                  <a:pt x="18288000" y="0"/>
                </a:lnTo>
                <a:lnTo>
                  <a:pt x="18288000" y="5898949"/>
                </a:lnTo>
                <a:lnTo>
                  <a:pt x="0" y="5898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14511" y="1250076"/>
            <a:ext cx="774955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6. TESTING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2503995"/>
            <a:ext cx="18288000" cy="5279010"/>
          </a:xfrm>
          <a:custGeom>
            <a:avLst/>
            <a:gdLst/>
            <a:ahLst/>
            <a:cxnLst/>
            <a:rect r="r" b="b" t="t" l="l"/>
            <a:pathLst>
              <a:path h="5279010" w="18288000">
                <a:moveTo>
                  <a:pt x="0" y="0"/>
                </a:moveTo>
                <a:lnTo>
                  <a:pt x="18288000" y="0"/>
                </a:lnTo>
                <a:lnTo>
                  <a:pt x="18288000" y="5279010"/>
                </a:lnTo>
                <a:lnTo>
                  <a:pt x="0" y="527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14511" y="1250076"/>
            <a:ext cx="774955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6. TESTING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08904">
            <a:off x="14559345" y="-7866239"/>
            <a:ext cx="3949924" cy="17171291"/>
            <a:chOff x="0" y="0"/>
            <a:chExt cx="1040309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521197">
            <a:off x="16540986" y="-2105097"/>
            <a:ext cx="4063084" cy="17171291"/>
            <a:chOff x="0" y="0"/>
            <a:chExt cx="1070113" cy="4522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784849"/>
            <a:ext cx="16605475" cy="736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SRS 1: When a stored fingerprint is scanned by the AS608, </a:t>
            </a:r>
          </a:p>
          <a:p>
            <a:pPr algn="l" marL="1511295" indent="-503765" lvl="2">
              <a:lnSpc>
                <a:spcPts val="41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SRS 1.1.  T</a:t>
            </a: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 LCD shows the user's name </a:t>
            </a:r>
          </a:p>
          <a:p>
            <a:pPr algn="l" marL="1511295" indent="-503765" lvl="2">
              <a:lnSpc>
                <a:spcPts val="41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SRS 1.2. </a:t>
            </a: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buzzer emits a short sound.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SRS 2: When an unrecognized fingerprint is scanned by the AS608, the LCD displays “NOT FOUND.”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SRS 3: Sending an ID via UART switches the system to IMPORT FINGER MODE.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SRS 4: The name entered via key tap is saved to the MCU.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SRS 5: Pressing “*” on the key tap clears the fingerprint sensor database.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SRS 6: The Real-Time Clock operates correctly.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SRS 7: An incorrect fingerprint will trigger a buzzer sound as a warning.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SRS 8: The RFID will unlock the door without requiring a fingerprint.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87103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2. SOFTWARE REQUIREMENTS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14511" y="1250076"/>
            <a:ext cx="774955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7. Demo system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3407" y="-29731"/>
            <a:ext cx="18340855" cy="10316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6025" y="2729601"/>
            <a:ext cx="4950747" cy="2147387"/>
          </a:xfrm>
          <a:custGeom>
            <a:avLst/>
            <a:gdLst/>
            <a:ahLst/>
            <a:cxnLst/>
            <a:rect r="r" b="b" t="t" l="l"/>
            <a:pathLst>
              <a:path h="2147387" w="4950747">
                <a:moveTo>
                  <a:pt x="0" y="0"/>
                </a:moveTo>
                <a:lnTo>
                  <a:pt x="4950747" y="0"/>
                </a:lnTo>
                <a:lnTo>
                  <a:pt x="4950747" y="2147387"/>
                </a:lnTo>
                <a:lnTo>
                  <a:pt x="0" y="2147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677" y="5168122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5"/>
                </a:lnTo>
                <a:lnTo>
                  <a:pt x="0" y="5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14511" y="1250076"/>
            <a:ext cx="148105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8. Advantages, Disadvantages, Development Directions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2801" y="3774720"/>
            <a:ext cx="27571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7880" y="5916987"/>
            <a:ext cx="703122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Accuracy Across Multiple Trials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7880" y="5177472"/>
            <a:ext cx="737119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Scalability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1677" y="5907636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6"/>
                </a:lnTo>
                <a:lnTo>
                  <a:pt x="0" y="599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17880" y="7059637"/>
            <a:ext cx="737119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Flexible Debugging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1677" y="7012362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5"/>
                </a:lnTo>
                <a:lnTo>
                  <a:pt x="0" y="5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88433" y="2729601"/>
            <a:ext cx="4950747" cy="2147387"/>
          </a:xfrm>
          <a:custGeom>
            <a:avLst/>
            <a:gdLst/>
            <a:ahLst/>
            <a:cxnLst/>
            <a:rect r="r" b="b" t="t" l="l"/>
            <a:pathLst>
              <a:path h="2147387" w="4950747">
                <a:moveTo>
                  <a:pt x="0" y="0"/>
                </a:moveTo>
                <a:lnTo>
                  <a:pt x="4950747" y="0"/>
                </a:lnTo>
                <a:lnTo>
                  <a:pt x="4950747" y="2147387"/>
                </a:lnTo>
                <a:lnTo>
                  <a:pt x="0" y="2147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394084" y="5168122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60" y="0"/>
                </a:lnTo>
                <a:lnTo>
                  <a:pt x="841160" y="599725"/>
                </a:lnTo>
                <a:lnTo>
                  <a:pt x="0" y="5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999484" y="3774720"/>
            <a:ext cx="364063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Disadvantages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0288" y="5215397"/>
            <a:ext cx="839112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Latency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394084" y="5907636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60" y="0"/>
                </a:lnTo>
                <a:lnTo>
                  <a:pt x="841160" y="599726"/>
                </a:lnTo>
                <a:lnTo>
                  <a:pt x="0" y="599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530288" y="6659937"/>
            <a:ext cx="737119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Cannot add without connection with laptop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394084" y="6688512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60" y="0"/>
                </a:lnTo>
                <a:lnTo>
                  <a:pt x="841160" y="599725"/>
                </a:lnTo>
                <a:lnTo>
                  <a:pt x="0" y="5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530288" y="5954912"/>
            <a:ext cx="737119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Non-continuous real-time clock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14511" y="1250076"/>
            <a:ext cx="148105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8. Advantages, Disadvantages, Development Directions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08859" y="2640170"/>
            <a:ext cx="4950747" cy="2147387"/>
          </a:xfrm>
          <a:custGeom>
            <a:avLst/>
            <a:gdLst/>
            <a:ahLst/>
            <a:cxnLst/>
            <a:rect r="r" b="b" t="t" l="l"/>
            <a:pathLst>
              <a:path h="2147387" w="4950747">
                <a:moveTo>
                  <a:pt x="0" y="0"/>
                </a:moveTo>
                <a:lnTo>
                  <a:pt x="4950747" y="0"/>
                </a:lnTo>
                <a:lnTo>
                  <a:pt x="4950747" y="2147386"/>
                </a:lnTo>
                <a:lnTo>
                  <a:pt x="0" y="2147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4511" y="5078690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6"/>
                </a:lnTo>
                <a:lnTo>
                  <a:pt x="0" y="599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35745" y="3410141"/>
            <a:ext cx="364063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Development Directions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50714" y="5125966"/>
            <a:ext cx="930643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Record Fingerprint Scan History via Wi-Fi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4511" y="5818205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5"/>
                </a:lnTo>
                <a:lnTo>
                  <a:pt x="0" y="5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50714" y="6570505"/>
            <a:ext cx="737119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Utilize more LCD for Expanded Display Space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14511" y="6599080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6"/>
                </a:lnTo>
                <a:lnTo>
                  <a:pt x="0" y="599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50714" y="5827555"/>
            <a:ext cx="737119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 Latency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14511" y="1250076"/>
            <a:ext cx="148105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9. Which learned?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14511" y="3195756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5"/>
                </a:lnTo>
                <a:lnTo>
                  <a:pt x="0" y="599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4511" y="3935270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6"/>
                </a:lnTo>
                <a:lnTo>
                  <a:pt x="0" y="59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50714" y="4687571"/>
            <a:ext cx="90187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Enhancing document reading skills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14511" y="4716146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5"/>
                </a:lnTo>
                <a:lnTo>
                  <a:pt x="0" y="599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50714" y="3944621"/>
            <a:ext cx="737119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Improving teamwork skills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50714" y="3205106"/>
            <a:ext cx="737119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Working with discipline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14511" y="5458746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6"/>
                </a:lnTo>
                <a:lnTo>
                  <a:pt x="0" y="59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50714" y="6211047"/>
            <a:ext cx="90187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Improving debugging skills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14511" y="6239622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5"/>
                </a:lnTo>
                <a:lnTo>
                  <a:pt x="0" y="599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650714" y="5468097"/>
            <a:ext cx="737119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Enhancing problem-solving skills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50714" y="6953647"/>
            <a:ext cx="104571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Gaining knowledge about microcontrollers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14511" y="6982222"/>
            <a:ext cx="841159" cy="599726"/>
          </a:xfrm>
          <a:custGeom>
            <a:avLst/>
            <a:gdLst/>
            <a:ahLst/>
            <a:cxnLst/>
            <a:rect r="r" b="b" t="t" l="l"/>
            <a:pathLst>
              <a:path h="599726" w="841159">
                <a:moveTo>
                  <a:pt x="0" y="0"/>
                </a:moveTo>
                <a:lnTo>
                  <a:pt x="841159" y="0"/>
                </a:lnTo>
                <a:lnTo>
                  <a:pt x="841159" y="599726"/>
                </a:lnTo>
                <a:lnTo>
                  <a:pt x="0" y="59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2038" y="1365194"/>
            <a:ext cx="18143924" cy="8805306"/>
          </a:xfrm>
          <a:custGeom>
            <a:avLst/>
            <a:gdLst/>
            <a:ahLst/>
            <a:cxnLst/>
            <a:rect r="r" b="b" t="t" l="l"/>
            <a:pathLst>
              <a:path h="8805306" w="18143924">
                <a:moveTo>
                  <a:pt x="0" y="0"/>
                </a:moveTo>
                <a:lnTo>
                  <a:pt x="18143924" y="0"/>
                </a:lnTo>
                <a:lnTo>
                  <a:pt x="18143924" y="8805307"/>
                </a:lnTo>
                <a:lnTo>
                  <a:pt x="0" y="8805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38719" y="430567"/>
            <a:ext cx="148105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10. Plan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2465" y="1926359"/>
            <a:ext cx="16423055" cy="4877150"/>
          </a:xfrm>
          <a:custGeom>
            <a:avLst/>
            <a:gdLst/>
            <a:ahLst/>
            <a:cxnLst/>
            <a:rect r="r" b="b" t="t" l="l"/>
            <a:pathLst>
              <a:path h="4877150" w="16423055">
                <a:moveTo>
                  <a:pt x="0" y="0"/>
                </a:moveTo>
                <a:lnTo>
                  <a:pt x="16423055" y="0"/>
                </a:lnTo>
                <a:lnTo>
                  <a:pt x="16423055" y="4877150"/>
                </a:lnTo>
                <a:lnTo>
                  <a:pt x="0" y="4877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38719" y="430567"/>
            <a:ext cx="148105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11. Result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1B51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09195" y="4114322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08904">
            <a:off x="14559345" y="-7866239"/>
            <a:ext cx="3949924" cy="17171291"/>
            <a:chOff x="0" y="0"/>
            <a:chExt cx="1040309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521197">
            <a:off x="16540986" y="-2105097"/>
            <a:ext cx="4063084" cy="17171291"/>
            <a:chOff x="0" y="0"/>
            <a:chExt cx="1070113" cy="4522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9433" y="2209529"/>
            <a:ext cx="8224175" cy="1651645"/>
            <a:chOff x="0" y="0"/>
            <a:chExt cx="10965567" cy="22021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53600" cy="2202193"/>
            </a:xfrm>
            <a:custGeom>
              <a:avLst/>
              <a:gdLst/>
              <a:ahLst/>
              <a:cxnLst/>
              <a:rect r="r" b="b" t="t" l="l"/>
              <a:pathLst>
                <a:path h="2202193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202193"/>
                  </a:lnTo>
                  <a:lnTo>
                    <a:pt x="0" y="2202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361551" y="520072"/>
              <a:ext cx="9604016" cy="72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3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Fingerprint Authentication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89209" y="2532954"/>
            <a:ext cx="657673" cy="630544"/>
          </a:xfrm>
          <a:custGeom>
            <a:avLst/>
            <a:gdLst/>
            <a:ahLst/>
            <a:cxnLst/>
            <a:rect r="r" b="b" t="t" l="l"/>
            <a:pathLst>
              <a:path h="630544" w="657673">
                <a:moveTo>
                  <a:pt x="0" y="0"/>
                </a:moveTo>
                <a:lnTo>
                  <a:pt x="657672" y="0"/>
                </a:lnTo>
                <a:lnTo>
                  <a:pt x="657672" y="630543"/>
                </a:lnTo>
                <a:lnTo>
                  <a:pt x="0" y="630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022054" y="3889749"/>
            <a:ext cx="8224175" cy="1651645"/>
            <a:chOff x="0" y="0"/>
            <a:chExt cx="10965567" cy="22021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2202193"/>
            </a:xfrm>
            <a:custGeom>
              <a:avLst/>
              <a:gdLst/>
              <a:ahLst/>
              <a:cxnLst/>
              <a:rect r="r" b="b" t="t" l="l"/>
              <a:pathLst>
                <a:path h="2202193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202193"/>
                  </a:lnTo>
                  <a:lnTo>
                    <a:pt x="0" y="2202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361551" y="520072"/>
              <a:ext cx="9604016" cy="72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3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User management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170526" y="4213174"/>
            <a:ext cx="698976" cy="670143"/>
          </a:xfrm>
          <a:custGeom>
            <a:avLst/>
            <a:gdLst/>
            <a:ahLst/>
            <a:cxnLst/>
            <a:rect r="r" b="b" t="t" l="l"/>
            <a:pathLst>
              <a:path h="670143" w="698976">
                <a:moveTo>
                  <a:pt x="0" y="0"/>
                </a:moveTo>
                <a:lnTo>
                  <a:pt x="698976" y="0"/>
                </a:lnTo>
                <a:lnTo>
                  <a:pt x="698976" y="670143"/>
                </a:lnTo>
                <a:lnTo>
                  <a:pt x="0" y="670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87103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3. HARDWARE REQUIREMENTS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0002" y="3832599"/>
            <a:ext cx="6863038" cy="369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Minimum resolution of 500 DPI.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 and matching fingerprints within 1000 milliseconds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up to 100 unique fingerprint templates.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69502" y="5646169"/>
            <a:ext cx="7389798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Interface for enrolling new users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Reset function to erase all stored fingerprint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08904">
            <a:off x="14559345" y="-7866239"/>
            <a:ext cx="3949924" cy="17171291"/>
            <a:chOff x="0" y="0"/>
            <a:chExt cx="1040309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521197">
            <a:off x="16540986" y="-2105097"/>
            <a:ext cx="4063084" cy="17171291"/>
            <a:chOff x="0" y="0"/>
            <a:chExt cx="1070113" cy="4522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7103" y="2464730"/>
            <a:ext cx="8224175" cy="1651645"/>
            <a:chOff x="0" y="0"/>
            <a:chExt cx="10965567" cy="22021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53600" cy="2202193"/>
            </a:xfrm>
            <a:custGeom>
              <a:avLst/>
              <a:gdLst/>
              <a:ahLst/>
              <a:cxnLst/>
              <a:rect r="r" b="b" t="t" l="l"/>
              <a:pathLst>
                <a:path h="2202193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202193"/>
                  </a:lnTo>
                  <a:lnTo>
                    <a:pt x="0" y="2202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361551" y="520072"/>
              <a:ext cx="9604016" cy="72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3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Real-time clock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54841" y="2788155"/>
            <a:ext cx="679711" cy="651673"/>
          </a:xfrm>
          <a:custGeom>
            <a:avLst/>
            <a:gdLst/>
            <a:ahLst/>
            <a:cxnLst/>
            <a:rect r="r" b="b" t="t" l="l"/>
            <a:pathLst>
              <a:path h="651673" w="679711">
                <a:moveTo>
                  <a:pt x="0" y="0"/>
                </a:moveTo>
                <a:lnTo>
                  <a:pt x="679711" y="0"/>
                </a:lnTo>
                <a:lnTo>
                  <a:pt x="679711" y="651673"/>
                </a:lnTo>
                <a:lnTo>
                  <a:pt x="0" y="65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7103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3. REQUIREMENTS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4552" y="4221150"/>
            <a:ext cx="738979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Timestamp all events with one-second accuracy.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44000" y="3939530"/>
            <a:ext cx="8224175" cy="1651645"/>
            <a:chOff x="0" y="0"/>
            <a:chExt cx="10965567" cy="22021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53600" cy="2202193"/>
            </a:xfrm>
            <a:custGeom>
              <a:avLst/>
              <a:gdLst/>
              <a:ahLst/>
              <a:cxnLst/>
              <a:rect r="r" b="b" t="t" l="l"/>
              <a:pathLst>
                <a:path h="2202193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202193"/>
                  </a:lnTo>
                  <a:lnTo>
                    <a:pt x="0" y="2202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361551" y="520072"/>
              <a:ext cx="9604016" cy="72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3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Sound Warning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358668" y="4283401"/>
            <a:ext cx="607888" cy="589652"/>
          </a:xfrm>
          <a:custGeom>
            <a:avLst/>
            <a:gdLst/>
            <a:ahLst/>
            <a:cxnLst/>
            <a:rect r="r" b="b" t="t" l="l"/>
            <a:pathLst>
              <a:path h="589652" w="607888">
                <a:moveTo>
                  <a:pt x="0" y="0"/>
                </a:moveTo>
                <a:lnTo>
                  <a:pt x="607888" y="0"/>
                </a:lnTo>
                <a:lnTo>
                  <a:pt x="607888" y="589652"/>
                </a:lnTo>
                <a:lnTo>
                  <a:pt x="0" y="589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24569" y="5562600"/>
            <a:ext cx="686303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Producing sound warnings at a minimum of 85 dB SPL.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77403" y="3059826"/>
            <a:ext cx="5010597" cy="3831088"/>
          </a:xfrm>
          <a:custGeom>
            <a:avLst/>
            <a:gdLst/>
            <a:ahLst/>
            <a:cxnLst/>
            <a:rect r="r" b="b" t="t" l="l"/>
            <a:pathLst>
              <a:path h="3831088" w="5010597">
                <a:moveTo>
                  <a:pt x="0" y="0"/>
                </a:moveTo>
                <a:lnTo>
                  <a:pt x="5010597" y="0"/>
                </a:lnTo>
                <a:lnTo>
                  <a:pt x="5010597" y="3831088"/>
                </a:lnTo>
                <a:lnTo>
                  <a:pt x="0" y="3831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11" t="0" r="-1722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894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 HARDWARE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6212" y="2278776"/>
            <a:ext cx="774955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4.1 DEVICES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6212" y="3416286"/>
            <a:ext cx="11201190" cy="589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4"/>
              </a:lnSpc>
            </a:pPr>
            <a:r>
              <a:rPr lang="en-US" sz="3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S32K144 key features:</a:t>
            </a:r>
          </a:p>
          <a:p>
            <a:pPr algn="l" marL="765397" indent="-382698" lvl="1">
              <a:lnSpc>
                <a:spcPts val="4254"/>
              </a:lnSpc>
              <a:buFont typeface="Arial"/>
              <a:buChar char="•"/>
            </a:pPr>
            <a:r>
              <a:rPr lang="en-US" sz="3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speed: up to 80MHz in Normal Run Mode</a:t>
            </a:r>
          </a:p>
          <a:p>
            <a:pPr algn="l" marL="765397" indent="-382698" lvl="1">
              <a:lnSpc>
                <a:spcPts val="4254"/>
              </a:lnSpc>
              <a:buFont typeface="Arial"/>
              <a:buChar char="•"/>
            </a:pPr>
            <a:r>
              <a:rPr lang="en-US" sz="3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 power Arm Cotex M4F/M0+ core</a:t>
            </a:r>
          </a:p>
          <a:p>
            <a:pPr algn="l" marL="765397" indent="-382698" lvl="1">
              <a:lnSpc>
                <a:spcPts val="4254"/>
              </a:lnSpc>
              <a:buFont typeface="Arial"/>
              <a:buChar char="•"/>
            </a:pPr>
            <a:r>
              <a:rPr lang="en-US" sz="3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Ambient temperature range: -40 °C to 150 °C for RUN mode</a:t>
            </a:r>
          </a:p>
          <a:p>
            <a:pPr algn="l" marL="765397" indent="-382698" lvl="1">
              <a:lnSpc>
                <a:spcPts val="4254"/>
              </a:lnSpc>
              <a:buFont typeface="Arial"/>
              <a:buChar char="•"/>
            </a:pPr>
            <a:r>
              <a:rPr lang="en-US" sz="3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Configurable Nested Vectored Interrupt Controller (NVIC)</a:t>
            </a:r>
          </a:p>
          <a:p>
            <a:pPr algn="l" marL="765397" indent="-382698" lvl="1">
              <a:lnSpc>
                <a:spcPts val="4254"/>
              </a:lnSpc>
              <a:buFont typeface="Arial"/>
              <a:buChar char="•"/>
            </a:pPr>
            <a:r>
              <a:rPr lang="en-US" sz="3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Internal Real-time Clock Module</a:t>
            </a:r>
          </a:p>
          <a:p>
            <a:pPr algn="l" marL="765397" indent="-382698" lvl="1">
              <a:lnSpc>
                <a:spcPts val="4254"/>
              </a:lnSpc>
              <a:buFont typeface="Arial"/>
              <a:buChar char="•"/>
            </a:pPr>
            <a:r>
              <a:rPr lang="en-US" sz="3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 to 156 GPIO (S32K1xx), 3 LPUART, 1 LPI2C, 2 LPSPI</a:t>
            </a:r>
          </a:p>
          <a:p>
            <a:pPr algn="l" marL="765397" indent="-382698" lvl="1">
              <a:lnSpc>
                <a:spcPts val="4254"/>
              </a:lnSpc>
              <a:buFont typeface="Arial"/>
              <a:buChar char="•"/>
            </a:pPr>
            <a:r>
              <a:rPr lang="en-US" sz="35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 to 2 MB program flash memory with ECC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41120" y="6883386"/>
            <a:ext cx="27571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S32K144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665343" y="2892919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894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 HARDWARE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6212" y="2278776"/>
            <a:ext cx="774955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4.1 DEVICES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93551" y="3363526"/>
            <a:ext cx="10306764" cy="42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ESP32 key features:</a:t>
            </a:r>
          </a:p>
          <a:p>
            <a:pPr algn="l" marL="755649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ual-core Xtensa® 32-bit LX6 microprocessor</a:t>
            </a:r>
          </a:p>
          <a:p>
            <a:pPr algn="l" marL="755649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Clock speeds up to 240 MHz.</a:t>
            </a:r>
          </a:p>
          <a:p>
            <a:pPr algn="l" marL="755649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 integrated 802.11 b/g/n Wi-Fi.</a:t>
            </a:r>
          </a:p>
          <a:p>
            <a:pPr algn="l" marL="755649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I2C/SPI/UART: Multiple I2C, SPI, and UART interfaces for connecting peripherals.</a:t>
            </a:r>
          </a:p>
          <a:p>
            <a:pPr algn="l" marL="755649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 cost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31595" y="7689542"/>
            <a:ext cx="27571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ESP32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33870" y="2827298"/>
            <a:ext cx="5802027" cy="5182310"/>
          </a:xfrm>
          <a:custGeom>
            <a:avLst/>
            <a:gdLst/>
            <a:ahLst/>
            <a:cxnLst/>
            <a:rect r="r" b="b" t="t" l="l"/>
            <a:pathLst>
              <a:path h="5182310" w="5802027">
                <a:moveTo>
                  <a:pt x="0" y="0"/>
                </a:moveTo>
                <a:lnTo>
                  <a:pt x="5802027" y="0"/>
                </a:lnTo>
                <a:lnTo>
                  <a:pt x="5802027" y="5182310"/>
                </a:lnTo>
                <a:lnTo>
                  <a:pt x="0" y="5182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64" t="-3476" r="-24022" b="-528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70204" y="2827298"/>
            <a:ext cx="4863666" cy="5205677"/>
          </a:xfrm>
          <a:custGeom>
            <a:avLst/>
            <a:gdLst/>
            <a:ahLst/>
            <a:cxnLst/>
            <a:rect r="r" b="b" t="t" l="l"/>
            <a:pathLst>
              <a:path h="5205677" w="4863666">
                <a:moveTo>
                  <a:pt x="0" y="0"/>
                </a:moveTo>
                <a:lnTo>
                  <a:pt x="4863666" y="0"/>
                </a:lnTo>
                <a:lnTo>
                  <a:pt x="4863666" y="5205678"/>
                </a:lnTo>
                <a:lnTo>
                  <a:pt x="0" y="5205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249" t="-51240" r="-2571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5894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 HARDWARE 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6212" y="2278776"/>
            <a:ext cx="774955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4.1 DEVICES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04646" y="8356826"/>
            <a:ext cx="27571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AS608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34486" y="8356826"/>
            <a:ext cx="372481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AS608 pinout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4511" y="3790033"/>
            <a:ext cx="6430968" cy="474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AS608 key features: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Supply voltage: 3.3V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Maximum current supply: 60mA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Resolution: 500dpi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 fingerprint imaging time: 1s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 to 99 feature files</a:t>
            </a:r>
          </a:p>
          <a:p>
            <a:pPr algn="l"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 cost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6019707">
            <a:off x="4027622" y="5708586"/>
            <a:ext cx="3846740" cy="11669028"/>
            <a:chOff x="0" y="0"/>
            <a:chExt cx="1070113" cy="324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3246170"/>
            </a:xfrm>
            <a:custGeom>
              <a:avLst/>
              <a:gdLst/>
              <a:ahLst/>
              <a:cxnLst/>
              <a:rect r="r" b="b" t="t" l="l"/>
              <a:pathLst>
                <a:path h="324617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3246170"/>
                  </a:lnTo>
                  <a:lnTo>
                    <a:pt x="0" y="324617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3303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907940">
            <a:off x="-79032" y="7137254"/>
            <a:ext cx="3846740" cy="7822942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671177" y="2233761"/>
            <a:ext cx="3166536" cy="6371059"/>
          </a:xfrm>
          <a:custGeom>
            <a:avLst/>
            <a:gdLst/>
            <a:ahLst/>
            <a:cxnLst/>
            <a:rect r="r" b="b" t="t" l="l"/>
            <a:pathLst>
              <a:path h="6371059" w="3166536">
                <a:moveTo>
                  <a:pt x="0" y="0"/>
                </a:moveTo>
                <a:lnTo>
                  <a:pt x="3166536" y="0"/>
                </a:lnTo>
                <a:lnTo>
                  <a:pt x="3166536" y="6371059"/>
                </a:lnTo>
                <a:lnTo>
                  <a:pt x="0" y="6371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658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76212" y="2278776"/>
            <a:ext cx="774955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4.1 DEVICES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5894" y="1009650"/>
            <a:ext cx="972733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4. HARDWARE 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4338" y="3383676"/>
            <a:ext cx="9591204" cy="42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1"/>
              </a:lnSpc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Keypad 4x4 key features: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Maximum operating temperature: 0°C to + 50°C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Ultra-thin design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Adhesive backing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Easy interface</a:t>
            </a:r>
          </a:p>
          <a:p>
            <a:pPr algn="l" marL="766687" indent="-383344" lvl="1">
              <a:lnSpc>
                <a:spcPts val="4261"/>
              </a:lnSpc>
              <a:buFont typeface="Arial"/>
              <a:buChar char="•"/>
            </a:pPr>
            <a:r>
              <a:rPr lang="en-US" sz="3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Long life.</a:t>
            </a:r>
          </a:p>
          <a:p>
            <a:pPr algn="l">
              <a:lnSpc>
                <a:spcPts val="4261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875848" y="8705850"/>
            <a:ext cx="27571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Keypad 4x4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DAGNsfVegbc</dc:identifier>
  <dcterms:modified xsi:type="dcterms:W3CDTF">2011-08-01T06:04:30Z</dcterms:modified>
  <cp:revision>1</cp:revision>
  <dc:title>Thuyết trình MOCK</dc:title>
</cp:coreProperties>
</file>